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0"/>
  </p:notesMasterIdLst>
  <p:handoutMasterIdLst>
    <p:handoutMasterId r:id="rId21"/>
  </p:handoutMasterIdLst>
  <p:sldIdLst>
    <p:sldId id="624" r:id="rId2"/>
    <p:sldId id="663" r:id="rId3"/>
    <p:sldId id="681" r:id="rId4"/>
    <p:sldId id="688" r:id="rId5"/>
    <p:sldId id="684" r:id="rId6"/>
    <p:sldId id="685" r:id="rId7"/>
    <p:sldId id="625" r:id="rId8"/>
    <p:sldId id="680" r:id="rId9"/>
    <p:sldId id="651" r:id="rId10"/>
    <p:sldId id="664" r:id="rId11"/>
    <p:sldId id="634" r:id="rId12"/>
    <p:sldId id="644" r:id="rId13"/>
    <p:sldId id="632" r:id="rId14"/>
    <p:sldId id="659" r:id="rId15"/>
    <p:sldId id="667" r:id="rId16"/>
    <p:sldId id="668" r:id="rId17"/>
    <p:sldId id="687" r:id="rId18"/>
    <p:sldId id="669" r:id="rId19"/>
  </p:sldIdLst>
  <p:sldSz cx="9144000" cy="6858000" type="screen4x3"/>
  <p:notesSz cx="6669088" cy="9775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89211B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89211B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89211B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89211B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89211B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89211B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89211B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89211B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89211B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517" userDrawn="1">
          <p15:clr>
            <a:srgbClr val="A4A3A4"/>
          </p15:clr>
        </p15:guide>
        <p15:guide id="2" orient="horz" pos="343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Пирогов" initials="АП" lastIdx="2" clrIdx="0">
    <p:extLst/>
  </p:cmAuthor>
  <p:cmAuthor id="2" name="alpir" initials="a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7102"/>
    <a:srgbClr val="E97600"/>
    <a:srgbClr val="EB7408"/>
    <a:srgbClr val="DD830B"/>
    <a:srgbClr val="E87401"/>
    <a:srgbClr val="E48202"/>
    <a:srgbClr val="F2DCAD"/>
    <a:srgbClr val="E28104"/>
    <a:srgbClr val="E27501"/>
    <a:srgbClr val="FFDF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826" autoAdjust="0"/>
    <p:restoredTop sz="86421" autoAdjust="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3430"/>
        <p:guide pos="25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99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Documents\&#1055;&#1088;&#1077;&#1079;&#1077;&#1085;&#1090;&#1072;&#1094;&#1080;&#1080;\&#1055;&#1088;&#1086;&#1077;&#1082;&#1090;%20UNIDO\&#1044;&#1080;&#1072;&#1075;&#1088;&#1072;&#1084;&#1084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Documents\&#1055;&#1088;&#1077;&#1079;&#1077;&#1085;&#1090;&#1072;&#1094;&#1080;&#1080;\&#1055;&#1088;&#1086;&#1077;&#1082;&#1090;%20UNIDO\&#1057;&#1052;&#104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radarChart>
        <c:radarStyle val="marker"/>
        <c:ser>
          <c:idx val="0"/>
          <c:order val="0"/>
          <c:tx>
            <c:v>до проекта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Катур!$F$3:$F$22</c:f>
              <c:strCache>
                <c:ptCount val="20"/>
                <c:pt idx="0">
                  <c:v>приверженность руководства</c:v>
                </c:pt>
                <c:pt idx="1">
                  <c:v>известно о эффективности простых мерпоприятий</c:v>
                </c:pt>
                <c:pt idx="2">
                  <c:v>есть энергополитика</c:v>
                </c:pt>
                <c:pt idx="3">
                  <c:v>определены ЗЭПы</c:v>
                </c:pt>
                <c:pt idx="4">
                  <c:v>определены роли сотрудников</c:v>
                </c:pt>
                <c:pt idx="5">
                  <c:v>переменные потребления ТЭР известны</c:v>
                </c:pt>
                <c:pt idx="6">
                  <c:v>определена базовая линия</c:v>
                </c:pt>
                <c:pt idx="7">
                  <c:v>определены показатели энергорезультативности</c:v>
                </c:pt>
                <c:pt idx="8">
                  <c:v>цели и задачи документированы</c:v>
                </c:pt>
                <c:pt idx="9">
                  <c:v>есть план действий</c:v>
                </c:pt>
                <c:pt idx="10">
                  <c:v>ежегодное обучение персонала</c:v>
                </c:pt>
                <c:pt idx="11">
                  <c:v>планы повышения осведомленности</c:v>
                </c:pt>
                <c:pt idx="12">
                  <c:v>есть планы ремонта оборудования</c:v>
                </c:pt>
                <c:pt idx="13">
                  <c:v>документированы критич. параметры ЗЭП</c:v>
                </c:pt>
                <c:pt idx="14">
                  <c:v>оценка жизненного цикла при принятии решений</c:v>
                </c:pt>
                <c:pt idx="15">
                  <c:v>внедрение низкозатратных мероприятий</c:v>
                </c:pt>
                <c:pt idx="16">
                  <c:v>внедрение затратных мероприятий</c:v>
                </c:pt>
                <c:pt idx="17">
                  <c:v>ежемесячный мониторинг энергоэффективных проектов</c:v>
                </c:pt>
                <c:pt idx="18">
                  <c:v>регулярный анализ энергоэффективности</c:v>
                </c:pt>
                <c:pt idx="19">
                  <c:v>анализ со стороны руководства</c:v>
                </c:pt>
              </c:strCache>
            </c:strRef>
          </c:cat>
          <c:val>
            <c:numRef>
              <c:f>Катур!$G$3:$G$22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8-449F-94C9-EC953ED6BF58}"/>
            </c:ext>
          </c:extLst>
        </c:ser>
        <c:ser>
          <c:idx val="1"/>
          <c:order val="1"/>
          <c:tx>
            <c:v>после проекта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Катур!$F$3:$F$22</c:f>
              <c:strCache>
                <c:ptCount val="20"/>
                <c:pt idx="0">
                  <c:v>приверженность руководства</c:v>
                </c:pt>
                <c:pt idx="1">
                  <c:v>известно о эффективности простых мерпоприятий</c:v>
                </c:pt>
                <c:pt idx="2">
                  <c:v>есть энергополитика</c:v>
                </c:pt>
                <c:pt idx="3">
                  <c:v>определены ЗЭПы</c:v>
                </c:pt>
                <c:pt idx="4">
                  <c:v>определены роли сотрудников</c:v>
                </c:pt>
                <c:pt idx="5">
                  <c:v>переменные потребления ТЭР известны</c:v>
                </c:pt>
                <c:pt idx="6">
                  <c:v>определена базовая линия</c:v>
                </c:pt>
                <c:pt idx="7">
                  <c:v>определены показатели энергорезультативности</c:v>
                </c:pt>
                <c:pt idx="8">
                  <c:v>цели и задачи документированы</c:v>
                </c:pt>
                <c:pt idx="9">
                  <c:v>есть план действий</c:v>
                </c:pt>
                <c:pt idx="10">
                  <c:v>ежегодное обучение персонала</c:v>
                </c:pt>
                <c:pt idx="11">
                  <c:v>планы повышения осведомленности</c:v>
                </c:pt>
                <c:pt idx="12">
                  <c:v>есть планы ремонта оборудования</c:v>
                </c:pt>
                <c:pt idx="13">
                  <c:v>документированы критич. параметры ЗЭП</c:v>
                </c:pt>
                <c:pt idx="14">
                  <c:v>оценка жизненного цикла при принятии решений</c:v>
                </c:pt>
                <c:pt idx="15">
                  <c:v>внедрение низкозатратных мероприятий</c:v>
                </c:pt>
                <c:pt idx="16">
                  <c:v>внедрение затратных мероприятий</c:v>
                </c:pt>
                <c:pt idx="17">
                  <c:v>ежемесячный мониторинг энергоэффективных проектов</c:v>
                </c:pt>
                <c:pt idx="18">
                  <c:v>регулярный анализ энергоэффективности</c:v>
                </c:pt>
                <c:pt idx="19">
                  <c:v>анализ со стороны руководства</c:v>
                </c:pt>
              </c:strCache>
            </c:strRef>
          </c:cat>
          <c:val>
            <c:numRef>
              <c:f>Катур!$H$3:$H$22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98-449F-94C9-EC953ED6BF58}"/>
            </c:ext>
          </c:extLst>
        </c:ser>
        <c:axId val="61063936"/>
        <c:axId val="61065472"/>
      </c:radarChart>
      <c:catAx>
        <c:axId val="61063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65472"/>
        <c:crosses val="autoZero"/>
        <c:auto val="1"/>
        <c:lblAlgn val="ctr"/>
        <c:lblOffset val="100"/>
      </c:catAx>
      <c:valAx>
        <c:axId val="61065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6106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radarChart>
        <c:radarStyle val="marker"/>
        <c:ser>
          <c:idx val="0"/>
          <c:order val="0"/>
          <c:tx>
            <c:v>до проекта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[1]Лист1!$B$4:$B$23</c:f>
              <c:strCache>
                <c:ptCount val="20"/>
                <c:pt idx="0">
                  <c:v>приверженность руководства</c:v>
                </c:pt>
                <c:pt idx="1">
                  <c:v>известно о эффективности простых мерпоприятий</c:v>
                </c:pt>
                <c:pt idx="2">
                  <c:v>есть энергополитика</c:v>
                </c:pt>
                <c:pt idx="3">
                  <c:v>определены ЗЭПы</c:v>
                </c:pt>
                <c:pt idx="4">
                  <c:v>определены роли сотрудников</c:v>
                </c:pt>
                <c:pt idx="5">
                  <c:v>переменные потребления ТЭР известны</c:v>
                </c:pt>
                <c:pt idx="6">
                  <c:v>определена базовая линия</c:v>
                </c:pt>
                <c:pt idx="7">
                  <c:v>определены показатели энергорезультативности</c:v>
                </c:pt>
                <c:pt idx="8">
                  <c:v>цели и задачи документированы</c:v>
                </c:pt>
                <c:pt idx="9">
                  <c:v>есть план действий</c:v>
                </c:pt>
                <c:pt idx="10">
                  <c:v>ежегодное обучение персонала</c:v>
                </c:pt>
                <c:pt idx="11">
                  <c:v>планы повышения осведомленности</c:v>
                </c:pt>
                <c:pt idx="12">
                  <c:v>есть планы ремонта оборудования</c:v>
                </c:pt>
                <c:pt idx="13">
                  <c:v>документированы критич. параметры ЗЭП</c:v>
                </c:pt>
                <c:pt idx="14">
                  <c:v>оценка жизненного цикла при принятии решений</c:v>
                </c:pt>
                <c:pt idx="15">
                  <c:v>внедрение низкозатратных мероприятий</c:v>
                </c:pt>
                <c:pt idx="16">
                  <c:v>внедрение затратных мероприятий</c:v>
                </c:pt>
                <c:pt idx="17">
                  <c:v>ежемесячный мониторинг энергоэффективных проектов</c:v>
                </c:pt>
                <c:pt idx="18">
                  <c:v>регулярный анализ энергоэффективности</c:v>
                </c:pt>
                <c:pt idx="19">
                  <c:v>анализ со стороны руководства</c:v>
                </c:pt>
              </c:strCache>
            </c:strRef>
          </c:cat>
          <c:val>
            <c:numRef>
              <c:f>Лист1!$C$3:$C$22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3-45C5-BCD1-406D625186A1}"/>
            </c:ext>
          </c:extLst>
        </c:ser>
        <c:ser>
          <c:idx val="1"/>
          <c:order val="1"/>
          <c:tx>
            <c:v>после проекта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[1]Лист1!$B$4:$B$23</c:f>
              <c:strCache>
                <c:ptCount val="20"/>
                <c:pt idx="0">
                  <c:v>приверженность руководства</c:v>
                </c:pt>
                <c:pt idx="1">
                  <c:v>известно о эффективности простых мерпоприятий</c:v>
                </c:pt>
                <c:pt idx="2">
                  <c:v>есть энергополитика</c:v>
                </c:pt>
                <c:pt idx="3">
                  <c:v>определены ЗЭПы</c:v>
                </c:pt>
                <c:pt idx="4">
                  <c:v>определены роли сотрудников</c:v>
                </c:pt>
                <c:pt idx="5">
                  <c:v>переменные потребления ТЭР известны</c:v>
                </c:pt>
                <c:pt idx="6">
                  <c:v>определена базовая линия</c:v>
                </c:pt>
                <c:pt idx="7">
                  <c:v>определены показатели энергорезультативности</c:v>
                </c:pt>
                <c:pt idx="8">
                  <c:v>цели и задачи документированы</c:v>
                </c:pt>
                <c:pt idx="9">
                  <c:v>есть план действий</c:v>
                </c:pt>
                <c:pt idx="10">
                  <c:v>ежегодное обучение персонала</c:v>
                </c:pt>
                <c:pt idx="11">
                  <c:v>планы повышения осведомленности</c:v>
                </c:pt>
                <c:pt idx="12">
                  <c:v>есть планы ремонта оборудования</c:v>
                </c:pt>
                <c:pt idx="13">
                  <c:v>документированы критич. параметры ЗЭП</c:v>
                </c:pt>
                <c:pt idx="14">
                  <c:v>оценка жизненного цикла при принятии решений</c:v>
                </c:pt>
                <c:pt idx="15">
                  <c:v>внедрение низкозатратных мероприятий</c:v>
                </c:pt>
                <c:pt idx="16">
                  <c:v>внедрение затратных мероприятий</c:v>
                </c:pt>
                <c:pt idx="17">
                  <c:v>ежемесячный мониторинг энергоэффективных проектов</c:v>
                </c:pt>
                <c:pt idx="18">
                  <c:v>регулярный анализ энергоэффективности</c:v>
                </c:pt>
                <c:pt idx="19">
                  <c:v>анализ со стороны руководства</c:v>
                </c:pt>
              </c:strCache>
            </c:strRef>
          </c:cat>
          <c:val>
            <c:numRef>
              <c:f>Лист1!$D$3:$D$22</c:f>
              <c:numCache>
                <c:formatCode>General</c:formatCode>
                <c:ptCount val="20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23-45C5-BCD1-406D625186A1}"/>
            </c:ext>
          </c:extLst>
        </c:ser>
        <c:axId val="64055552"/>
        <c:axId val="64077824"/>
      </c:radarChart>
      <c:catAx>
        <c:axId val="64055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77824"/>
        <c:crosses val="autoZero"/>
        <c:auto val="1"/>
        <c:lblAlgn val="ctr"/>
        <c:lblOffset val="100"/>
      </c:catAx>
      <c:valAx>
        <c:axId val="64077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6405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665" cy="48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1" tIns="44929" rIns="89861" bIns="44929" numCol="1" anchor="t" anchorCtr="0" compatLnSpc="1">
            <a:prstTxWarp prst="textNoShape">
              <a:avLst/>
            </a:prstTxWarp>
          </a:bodyPr>
          <a:lstStyle>
            <a:lvl1pPr defTabSz="899177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8" y="1"/>
            <a:ext cx="2890665" cy="48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1" tIns="44929" rIns="89861" bIns="44929" numCol="1" anchor="t" anchorCtr="0" compatLnSpc="1">
            <a:prstTxWarp prst="textNoShape">
              <a:avLst/>
            </a:prstTxWarp>
          </a:bodyPr>
          <a:lstStyle>
            <a:lvl1pPr algn="r" defTabSz="899177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5002"/>
            <a:ext cx="2890665" cy="48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1" tIns="44929" rIns="89861" bIns="44929" numCol="1" anchor="b" anchorCtr="0" compatLnSpc="1">
            <a:prstTxWarp prst="textNoShape">
              <a:avLst/>
            </a:prstTxWarp>
          </a:bodyPr>
          <a:lstStyle>
            <a:lvl1pPr defTabSz="899177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8" y="9285002"/>
            <a:ext cx="2890665" cy="48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1" tIns="44929" rIns="89861" bIns="449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88A5B4C-34AA-494C-AEE0-A77A0D6EA3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98956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665" cy="48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1" tIns="44929" rIns="89861" bIns="44929" numCol="1" anchor="t" anchorCtr="0" compatLnSpc="1">
            <a:prstTxWarp prst="textNoShape">
              <a:avLst/>
            </a:prstTxWarp>
          </a:bodyPr>
          <a:lstStyle>
            <a:lvl1pPr defTabSz="899177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8" y="1"/>
            <a:ext cx="2890665" cy="48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1" tIns="44929" rIns="89861" bIns="44929" numCol="1" anchor="t" anchorCtr="0" compatLnSpc="1">
            <a:prstTxWarp prst="textNoShape">
              <a:avLst/>
            </a:prstTxWarp>
          </a:bodyPr>
          <a:lstStyle>
            <a:lvl1pPr algn="r" defTabSz="899177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1838"/>
            <a:ext cx="4891088" cy="3668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54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5" y="4644064"/>
            <a:ext cx="5334336" cy="440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1" tIns="44929" rIns="89861" bIns="44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54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5002"/>
            <a:ext cx="2890665" cy="48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1" tIns="44929" rIns="89861" bIns="44929" numCol="1" anchor="b" anchorCtr="0" compatLnSpc="1">
            <a:prstTxWarp prst="textNoShape">
              <a:avLst/>
            </a:prstTxWarp>
          </a:bodyPr>
          <a:lstStyle>
            <a:lvl1pPr defTabSz="899177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4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8" y="9285002"/>
            <a:ext cx="2890665" cy="48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1" tIns="44929" rIns="89861" bIns="449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7E00FF-E62C-456E-BD5A-2293B69ED4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68422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5078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40935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038">
              <a:defRPr/>
            </a:pPr>
            <a:r>
              <a:rPr lang="ru-RU" dirty="0" smtClean="0"/>
              <a:t>Предприятие</a:t>
            </a:r>
            <a:r>
              <a:rPr lang="ru-RU" baseline="0" dirty="0" smtClean="0"/>
              <a:t> ставит перед собой задачу следующим этапом сертифицировать </a:t>
            </a:r>
            <a:r>
              <a:rPr lang="ru-RU" baseline="0" dirty="0" err="1" smtClean="0"/>
              <a:t>СЭнМ</a:t>
            </a:r>
            <a:r>
              <a:rPr lang="ru-RU" baseline="0" dirty="0" smtClean="0"/>
              <a:t> и провести синхронизацию получаемого эффекта с действующей в настоящее время системой нормирования энергоресурсов (для ее верификации).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92041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9654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Высокий уровень компетенций сотрудников, хорошая слаженная работа РГ</a:t>
            </a:r>
          </a:p>
          <a:p>
            <a:r>
              <a:rPr lang="ru-RU" dirty="0" smtClean="0"/>
              <a:t>Вовлечение технологов в построение регрессионной модели и выявление факторов энергопотребления</a:t>
            </a:r>
          </a:p>
          <a:p>
            <a:r>
              <a:rPr lang="ru-RU" dirty="0" smtClean="0"/>
              <a:t>Работающая система мотивации к энергосбережению</a:t>
            </a:r>
          </a:p>
          <a:p>
            <a:r>
              <a:rPr lang="ru-RU" dirty="0" smtClean="0"/>
              <a:t>Удачный опыт проведения смотр-конкурса по предложениям в области энергосбережения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55998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1048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9906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9906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448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152174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82878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1328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9906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E00FF-E62C-456E-BD5A-2293B69ED49E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2246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2564905"/>
            <a:ext cx="8496944" cy="1966999"/>
          </a:xfrm>
        </p:spPr>
        <p:txBody>
          <a:bodyPr anchor="ctr"/>
          <a:lstStyle>
            <a:lvl1pPr algn="l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525" y="4627583"/>
            <a:ext cx="8496943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61431" y="6379024"/>
            <a:ext cx="4021138" cy="350842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Казань, март 2016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1" y="547625"/>
            <a:ext cx="2954636" cy="1004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947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3930-E31D-4E11-9D06-4B305E1DF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06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3930-E31D-4E11-9D06-4B305E1DF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69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4645"/>
            <a:ext cx="6878588" cy="648072"/>
          </a:xfrm>
        </p:spPr>
        <p:txBody>
          <a:bodyPr anchor="t">
            <a:normAutofit/>
          </a:bodyPr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04764"/>
            <a:ext cx="8534772" cy="48721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4" descr="Логотип В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4646"/>
            <a:ext cx="62706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61431" y="6353394"/>
            <a:ext cx="4021138" cy="350842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251520" y="6339111"/>
            <a:ext cx="396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ru-RU" sz="1200" b="1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89211B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89211B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89211B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89211B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89211B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89211B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89211B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89211B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BCBB3930-E31D-4E11-9D06-4B305E1DF7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520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3930-E31D-4E11-9D06-4B305E1DF7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40668"/>
            <a:ext cx="2629718" cy="894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519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3930-E31D-4E11-9D06-4B305E1DF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32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3930-E31D-4E11-9D06-4B305E1DF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99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3930-E31D-4E11-9D06-4B305E1DF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17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3930-E31D-4E11-9D06-4B305E1DF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92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3930-E31D-4E11-9D06-4B305E1DF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74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3930-E31D-4E11-9D06-4B305E1DF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91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B3930-E31D-4E11-9D06-4B305E1DF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11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87524" y="2492896"/>
            <a:ext cx="8496944" cy="19669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EB7102"/>
                </a:solidFill>
              </a:rPr>
              <a:t>Опыт внедрения </a:t>
            </a:r>
            <a:r>
              <a:rPr lang="ru-RU" b="1" dirty="0" err="1" smtClean="0">
                <a:solidFill>
                  <a:srgbClr val="EB7102"/>
                </a:solidFill>
              </a:rPr>
              <a:t>СЭнМ</a:t>
            </a:r>
            <a:r>
              <a:rPr lang="ru-RU" b="1" dirty="0" smtClean="0">
                <a:solidFill>
                  <a:srgbClr val="EB7102"/>
                </a:solidFill>
              </a:rPr>
              <a:t> в организациях УГМК</a:t>
            </a:r>
            <a:endParaRPr lang="ru-RU" b="1" dirty="0">
              <a:solidFill>
                <a:srgbClr val="EB7102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7525" y="4509120"/>
            <a:ext cx="8496943" cy="1655762"/>
          </a:xfrm>
        </p:spPr>
        <p:txBody>
          <a:bodyPr>
            <a:normAutofit fontScale="55000" lnSpcReduction="2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  <a:p>
            <a:r>
              <a:rPr lang="ru-RU" sz="4000" dirty="0" smtClean="0"/>
              <a:t>Папчёнков Анатолий Игоревич</a:t>
            </a:r>
            <a:endParaRPr lang="ru-RU" sz="4000" dirty="0"/>
          </a:p>
          <a:p>
            <a:r>
              <a:rPr lang="ru-RU" sz="4000" dirty="0" smtClean="0"/>
              <a:t>Начальник управления энергоэффективности и </a:t>
            </a:r>
            <a:r>
              <a:rPr lang="ru-RU" sz="4000" dirty="0" err="1" smtClean="0"/>
              <a:t>энергоаудита</a:t>
            </a:r>
            <a:endParaRPr lang="ru-RU" sz="4000" dirty="0" smtClean="0"/>
          </a:p>
          <a:p>
            <a:r>
              <a:rPr lang="ru-RU" sz="4000" dirty="0" smtClean="0"/>
              <a:t>ООО «УГМК-Холдинг»</a:t>
            </a:r>
            <a:endParaRPr lang="ru-RU" sz="4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72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091" y="1386941"/>
            <a:ext cx="6418141" cy="48907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/>
              <a:t>внедрены и работают принципы </a:t>
            </a:r>
            <a:r>
              <a:rPr lang="ru-RU" sz="1800" dirty="0" err="1" smtClean="0"/>
              <a:t>СЭнМ</a:t>
            </a:r>
            <a:endParaRPr lang="ru-RU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err="1" smtClean="0"/>
              <a:t>СЭнМ</a:t>
            </a:r>
            <a:r>
              <a:rPr lang="ru-RU" sz="1800" dirty="0" smtClean="0"/>
              <a:t> разработан в соответствии с требованиями </a:t>
            </a:r>
            <a:br>
              <a:rPr lang="ru-RU" sz="1800" dirty="0" smtClean="0"/>
            </a:br>
            <a:r>
              <a:rPr lang="en-US" sz="1800" dirty="0" smtClean="0"/>
              <a:t>ISO </a:t>
            </a:r>
            <a:r>
              <a:rPr lang="ru-RU" sz="1800" dirty="0" smtClean="0"/>
              <a:t>50001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/>
              <a:t>разработана и используется в повседневной работе регрессионная модель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/>
              <a:t>создан и работает механизм подачи, обработки и реализации предложений по энергосбережению </a:t>
            </a:r>
            <a:br>
              <a:rPr lang="ru-RU" sz="1800" dirty="0" smtClean="0"/>
            </a:br>
            <a:r>
              <a:rPr lang="ru-RU" sz="1800" dirty="0" smtClean="0"/>
              <a:t>(лист возможностей)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pic>
        <p:nvPicPr>
          <p:cNvPr id="3074" name="Picture 2" descr="http://economictimes.indiatimes.com/photo/50966671.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476509"/>
            <a:ext cx="2412268" cy="180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40404" y="3824227"/>
            <a:ext cx="8760088" cy="2629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0" dirty="0"/>
              <a:t>р</a:t>
            </a:r>
            <a:r>
              <a:rPr lang="ru-RU" sz="1800" b="0" dirty="0" smtClean="0"/>
              <a:t>азработаны мероприятия и предложения по энергосбережению в рамках: </a:t>
            </a:r>
          </a:p>
          <a:p>
            <a:pPr marL="552450" indent="-285750" fontAlgn="auto">
              <a:spcAft>
                <a:spcPts val="0"/>
              </a:spcAft>
            </a:pPr>
            <a:r>
              <a:rPr lang="ru-RU" sz="1800" b="0" dirty="0" smtClean="0"/>
              <a:t>деятельности рабочих групп предприятий по </a:t>
            </a:r>
            <a:r>
              <a:rPr lang="ru-RU" sz="1800" b="0" dirty="0" err="1" smtClean="0"/>
              <a:t>СЭнМ</a:t>
            </a:r>
            <a:endParaRPr lang="ru-RU" sz="1800" b="0" dirty="0" smtClean="0"/>
          </a:p>
          <a:p>
            <a:pPr marL="552450" indent="-285750" fontAlgn="auto">
              <a:spcAft>
                <a:spcPts val="0"/>
              </a:spcAft>
            </a:pPr>
            <a:r>
              <a:rPr lang="ru-RU" sz="1800" b="0" dirty="0" smtClean="0"/>
              <a:t>проведения «</a:t>
            </a:r>
            <a:r>
              <a:rPr lang="en-US" sz="1800" b="0" dirty="0" smtClean="0"/>
              <a:t>GAP</a:t>
            </a:r>
            <a:r>
              <a:rPr lang="ru-RU" sz="1800" b="0" dirty="0" smtClean="0"/>
              <a:t>-анализа» </a:t>
            </a:r>
            <a:r>
              <a:rPr lang="ru-RU" sz="1800" b="0" dirty="0" err="1" smtClean="0"/>
              <a:t>СЭнМ</a:t>
            </a:r>
            <a:r>
              <a:rPr lang="ru-RU" sz="1800" b="0" dirty="0" smtClean="0"/>
              <a:t> («</a:t>
            </a:r>
            <a:r>
              <a:rPr lang="ru-RU" sz="1800" b="0" dirty="0" err="1" smtClean="0"/>
              <a:t>Сухоложское</a:t>
            </a:r>
            <a:r>
              <a:rPr lang="ru-RU" sz="1800" b="0" dirty="0" smtClean="0"/>
              <a:t> литье», «</a:t>
            </a:r>
            <a:r>
              <a:rPr lang="ru-RU" sz="1800" b="0" dirty="0" err="1" smtClean="0"/>
              <a:t>Ревдинский</a:t>
            </a:r>
            <a:r>
              <a:rPr lang="ru-RU" sz="1800" b="0" dirty="0" smtClean="0"/>
              <a:t> ОЦМ» и др.) </a:t>
            </a:r>
          </a:p>
          <a:p>
            <a:pPr marL="552450" indent="-285750" fontAlgn="auto">
              <a:spcAft>
                <a:spcPts val="0"/>
              </a:spcAft>
            </a:pPr>
            <a:r>
              <a:rPr lang="ru-RU" sz="1800" b="0" dirty="0" smtClean="0"/>
              <a:t>технических аудитов по вентиляционным системам («Электросталь г. Тюмени»), </a:t>
            </a:r>
            <a:r>
              <a:rPr lang="ru-RU" sz="1800" b="0" dirty="0" err="1" smtClean="0"/>
              <a:t>пароконденсационным</a:t>
            </a:r>
            <a:r>
              <a:rPr lang="ru-RU" sz="1800" b="0" dirty="0" smtClean="0"/>
              <a:t> системам (ПАО «НМЗ»)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dirty="0"/>
              <a:t>результаты независимого </a:t>
            </a:r>
            <a:r>
              <a:rPr lang="ru-RU" sz="1800" dirty="0" smtClean="0"/>
              <a:t>аудита СЭнМ, </a:t>
            </a:r>
            <a:r>
              <a:rPr lang="ru-RU" sz="1800" dirty="0"/>
              <a:t>проводимого экспертами </a:t>
            </a:r>
            <a:r>
              <a:rPr lang="ru-RU" sz="1800" dirty="0" smtClean="0"/>
              <a:t>органов по сертификации</a:t>
            </a:r>
            <a:endParaRPr lang="ru-RU" sz="1800" b="0" dirty="0"/>
          </a:p>
        </p:txBody>
      </p:sp>
      <p:pic>
        <p:nvPicPr>
          <p:cNvPr id="7" name="Рисунок 13" descr="logo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80" y="260648"/>
            <a:ext cx="801453" cy="7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61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4645"/>
            <a:ext cx="7454652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внутреннего аудита СЭнМ</a:t>
            </a:r>
            <a:br>
              <a:rPr lang="ru-RU" dirty="0" smtClean="0"/>
            </a:br>
            <a:r>
              <a:rPr lang="ru-RU" dirty="0" smtClean="0"/>
              <a:t>АО «Катур-Инвест</a:t>
            </a:r>
            <a:r>
              <a:rPr lang="ru-RU" dirty="0"/>
              <a:t>»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7524" y="1817783"/>
            <a:ext cx="44284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уровень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вовлеченности сотрудников и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руководством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руководства и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Ежедневное использование в работе регрессионной модели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(планирование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каждой смены по объему продукции, энергоресурсам с последующим контролем его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выполнения)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поиску и реализации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 затратных мероприятий.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компетентность сотрудников</a:t>
            </a:r>
          </a:p>
          <a:p>
            <a:pPr algn="ctr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эффект </a:t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СЭнМ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2015 году: 2.5 млн.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1111" y="1286173"/>
            <a:ext cx="793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Достижения			Зоны роста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817782"/>
            <a:ext cx="44284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регрессионной модели для ежемесячного и бюджетного планирования</a:t>
            </a:r>
            <a:endParaRPr lang="en-US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Доработка </a:t>
            </a:r>
            <a:r>
              <a:rPr lang="ru-RU" sz="16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энерополитики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требований стандарта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</a:t>
            </a:r>
            <a:r>
              <a:rPr lang="ru-RU" sz="16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малозатратных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не затратных мероприятий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6095877"/>
            <a:ext cx="2631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согласно регрессионной модели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23747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АО «</a:t>
            </a:r>
            <a:r>
              <a:rPr lang="ru-RU" dirty="0" err="1"/>
              <a:t>Катур-Инвест</a:t>
            </a:r>
            <a:r>
              <a:rPr lang="ru-RU" dirty="0"/>
              <a:t>»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1841" y="579319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Оценка </a:t>
            </a:r>
            <a:r>
              <a:rPr lang="ru-RU" sz="1800" dirty="0" err="1" smtClean="0"/>
              <a:t>СЭнМ</a:t>
            </a:r>
            <a:r>
              <a:rPr lang="ru-RU" sz="1800" dirty="0" smtClean="0"/>
              <a:t> (баллов)</a:t>
            </a:r>
          </a:p>
          <a:p>
            <a:r>
              <a:rPr lang="ru-RU" sz="1800" b="0" dirty="0" smtClean="0"/>
              <a:t>до проекта: 78</a:t>
            </a:r>
          </a:p>
          <a:p>
            <a:r>
              <a:rPr lang="ru-RU" sz="1800" b="0" dirty="0" smtClean="0"/>
              <a:t>после проекта: 88 (+10)</a:t>
            </a:r>
            <a:endParaRPr lang="ru-RU" sz="1800" b="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00629894"/>
              </p:ext>
            </p:extLst>
          </p:nvPr>
        </p:nvGraphicFramePr>
        <p:xfrm>
          <a:off x="188" y="512676"/>
          <a:ext cx="9143812" cy="574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320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ПАО «</a:t>
            </a:r>
            <a:r>
              <a:rPr lang="ru-RU" dirty="0" err="1" smtClean="0"/>
              <a:t>Надеждинский</a:t>
            </a:r>
            <a:r>
              <a:rPr lang="ru-RU" dirty="0" smtClean="0"/>
              <a:t> металлургический </a:t>
            </a:r>
            <a:r>
              <a:rPr lang="ru-RU" dirty="0"/>
              <a:t>завод»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1817783"/>
            <a:ext cx="44284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уровень вовлеченности/личного участия сотрудников, обеспечения ресурсами и поддержки руководством работы по повышению </a:t>
            </a:r>
            <a:r>
              <a:rPr lang="ru-RU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поиску не затратных и </a:t>
            </a:r>
            <a:r>
              <a:rPr lang="ru-RU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малозатратных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мероприятий уменьшения энергопотребления.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и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 сотрудников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эффект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СЭнМ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2015 году: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111" y="1286173"/>
            <a:ext cx="793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Достижения			Зоны роста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817782"/>
            <a:ext cx="4428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817782"/>
            <a:ext cx="44284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 Измерений, систем АСКУЭ/АСТУЭ и систем учета параметров, влияющих на потребление ТЭР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взаимодействия между подразделениями в части </a:t>
            </a:r>
            <a:r>
              <a:rPr lang="ru-RU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СЭнМ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регрессионной модели для управления предприятием и оценки эффекта от мероприятий по энергосбережению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524" y="6095877"/>
            <a:ext cx="2631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согласно регрессионной модели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12194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94151132"/>
              </p:ext>
            </p:extLst>
          </p:nvPr>
        </p:nvGraphicFramePr>
        <p:xfrm>
          <a:off x="2444" y="332655"/>
          <a:ext cx="9141555" cy="650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ПАО «</a:t>
            </a:r>
            <a:r>
              <a:rPr lang="ru-RU" dirty="0" err="1" smtClean="0"/>
              <a:t>Надеждинский</a:t>
            </a:r>
            <a:r>
              <a:rPr lang="ru-RU" dirty="0" smtClean="0"/>
              <a:t> металлургический </a:t>
            </a:r>
            <a:r>
              <a:rPr lang="ru-RU" dirty="0"/>
              <a:t>завод»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86901" y="578399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Оценка </a:t>
            </a:r>
            <a:r>
              <a:rPr lang="ru-RU" sz="1800" dirty="0" err="1" smtClean="0"/>
              <a:t>СЭнМ</a:t>
            </a:r>
            <a:r>
              <a:rPr lang="ru-RU" sz="1800" dirty="0" smtClean="0"/>
              <a:t> (баллов)</a:t>
            </a:r>
          </a:p>
          <a:p>
            <a:r>
              <a:rPr lang="ru-RU" sz="1800" b="0" dirty="0" smtClean="0"/>
              <a:t>до проекта: 77</a:t>
            </a:r>
          </a:p>
          <a:p>
            <a:r>
              <a:rPr lang="ru-RU" sz="1800" b="0" dirty="0" smtClean="0"/>
              <a:t>после проекта: 86 (+9)</a:t>
            </a:r>
            <a:endParaRPr lang="ru-RU" sz="1800" b="0" dirty="0"/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814" y="1064110"/>
            <a:ext cx="5547847" cy="378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00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Барьеры внедрения </a:t>
            </a:r>
            <a:r>
              <a:rPr lang="ru-RU" dirty="0" err="1" smtClean="0"/>
              <a:t>СЭнМ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32756"/>
            <a:ext cx="8712968" cy="3437537"/>
          </a:xfrm>
        </p:spPr>
        <p:txBody>
          <a:bodyPr>
            <a:noAutofit/>
          </a:bodyPr>
          <a:lstStyle/>
          <a:p>
            <a:r>
              <a:rPr lang="ru-RU" sz="2300" dirty="0" smtClean="0"/>
              <a:t>Низкая вовлеченность технологического персонала</a:t>
            </a:r>
          </a:p>
          <a:p>
            <a:r>
              <a:rPr lang="ru-RU" sz="2300" dirty="0" smtClean="0"/>
              <a:t>Недостаточная мотивация сотрудников на энергосбережение</a:t>
            </a:r>
          </a:p>
          <a:p>
            <a:r>
              <a:rPr lang="ru-RU" sz="2300" dirty="0" smtClean="0"/>
              <a:t>Недостаточный уровень развития коммерческого и технического учета</a:t>
            </a:r>
          </a:p>
          <a:p>
            <a:r>
              <a:rPr lang="ru-RU" sz="2300" dirty="0" smtClean="0"/>
              <a:t>Устойчивый результат внедрения </a:t>
            </a:r>
            <a:r>
              <a:rPr lang="ru-RU" sz="2300" dirty="0" err="1" smtClean="0"/>
              <a:t>СЭнМ</a:t>
            </a:r>
            <a:r>
              <a:rPr lang="ru-RU" sz="2300" dirty="0" smtClean="0"/>
              <a:t> появляется не сразу</a:t>
            </a:r>
          </a:p>
          <a:p>
            <a:r>
              <a:rPr lang="ru-RU" sz="2300" dirty="0" err="1"/>
              <a:t>Э</a:t>
            </a:r>
            <a:r>
              <a:rPr lang="ru-RU" sz="2300" dirty="0" err="1" smtClean="0"/>
              <a:t>нергоэффективность</a:t>
            </a:r>
            <a:r>
              <a:rPr lang="ru-RU" sz="2300" dirty="0"/>
              <a:t> не </a:t>
            </a:r>
            <a:r>
              <a:rPr lang="ru-RU" sz="2300" dirty="0" smtClean="0"/>
              <a:t>находится в фокусе </a:t>
            </a:r>
            <a:r>
              <a:rPr lang="ru-RU" sz="2300" u="sng" dirty="0" smtClean="0"/>
              <a:t>постоянного</a:t>
            </a:r>
            <a:r>
              <a:rPr lang="ru-RU" sz="2300" dirty="0" smtClean="0"/>
              <a:t> внимания высшего руководства предприятий</a:t>
            </a:r>
            <a:endParaRPr lang="ru-RU" sz="23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pic>
        <p:nvPicPr>
          <p:cNvPr id="5122" name="Picture 2" descr="http://www.newgate.uk.com/wp-content/uploads/2013/04/HD_ASSEMB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57" y="4538596"/>
            <a:ext cx="4289685" cy="1831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05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Завершение проекта </a:t>
            </a:r>
            <a:r>
              <a:rPr lang="en-US" sz="2700" dirty="0" smtClean="0"/>
              <a:t>UNIDO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ru-RU" dirty="0" smtClean="0"/>
              <a:t>Отчет высшего руководства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43857"/>
            <a:ext cx="8712968" cy="4872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Формат:</a:t>
            </a:r>
            <a:r>
              <a:rPr lang="ru-RU" dirty="0" smtClean="0"/>
              <a:t> директорат / тех. совет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b="1" dirty="0" smtClean="0"/>
              <a:t>Срок и место: </a:t>
            </a:r>
            <a:r>
              <a:rPr lang="ru-RU" dirty="0" smtClean="0"/>
              <a:t>11-15 апреля 2016 г., г. Екатеринбург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b="1" dirty="0" smtClean="0"/>
              <a:t>Докладчик:</a:t>
            </a:r>
            <a:r>
              <a:rPr lang="ru-RU" dirty="0" smtClean="0"/>
              <a:t> руководитель предприятия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b="1" dirty="0" smtClean="0"/>
              <a:t>Структура отчета:</a:t>
            </a:r>
          </a:p>
          <a:p>
            <a:r>
              <a:rPr lang="ru-RU" dirty="0" smtClean="0"/>
              <a:t>отчет о результатах внедрения </a:t>
            </a:r>
            <a:r>
              <a:rPr lang="ru-RU" dirty="0" err="1" smtClean="0"/>
              <a:t>СЭнМ</a:t>
            </a:r>
            <a:endParaRPr lang="ru-RU" dirty="0" smtClean="0"/>
          </a:p>
          <a:p>
            <a:r>
              <a:rPr lang="ru-RU" dirty="0" smtClean="0"/>
              <a:t>заключение о применимости регрессионной модели для оценки </a:t>
            </a:r>
            <a:r>
              <a:rPr lang="ru-RU" dirty="0" err="1" smtClean="0"/>
              <a:t>энергоэффективности</a:t>
            </a:r>
            <a:r>
              <a:rPr lang="ru-RU" dirty="0" smtClean="0"/>
              <a:t> предприятия</a:t>
            </a:r>
          </a:p>
          <a:p>
            <a:r>
              <a:rPr lang="ru-RU" dirty="0" smtClean="0"/>
              <a:t>план развития </a:t>
            </a:r>
            <a:r>
              <a:rPr lang="ru-RU" dirty="0" err="1" smtClean="0"/>
              <a:t>СЭнМ</a:t>
            </a:r>
            <a:r>
              <a:rPr lang="ru-RU" dirty="0" smtClean="0"/>
              <a:t> на предприятии на 2016-2017 гг.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Первоочередные </a:t>
            </a:r>
            <a:r>
              <a:rPr lang="ru-RU" altLang="ru-RU" dirty="0"/>
              <a:t>задачи построения системы управления энергоэффективностью</a:t>
            </a:r>
            <a:br>
              <a:rPr lang="ru-RU" alt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1556792"/>
            <a:ext cx="8727950" cy="4686411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609600" indent="-609600">
              <a:lnSpc>
                <a:spcPts val="2600"/>
              </a:lnSpc>
              <a:spcAft>
                <a:spcPts val="600"/>
              </a:spcAft>
              <a:buFontTx/>
              <a:buAutoNum type="arabicPeriod"/>
            </a:pPr>
            <a:r>
              <a:rPr lang="ru-RU" altLang="ru-RU" sz="1800" b="0" dirty="0" smtClean="0">
                <a:solidFill>
                  <a:srgbClr val="89211B"/>
                </a:solidFill>
                <a:latin typeface="Tahoma" pitchFamily="34" charset="0"/>
              </a:rPr>
              <a:t>Реализация мер по функционированию СЭнМ в организациях УГМК на постоянной основе</a:t>
            </a:r>
          </a:p>
          <a:p>
            <a:pPr marL="609600" indent="-609600">
              <a:lnSpc>
                <a:spcPts val="2600"/>
              </a:lnSpc>
              <a:spcAft>
                <a:spcPts val="600"/>
              </a:spcAft>
              <a:buFontTx/>
              <a:buAutoNum type="arabicPeriod"/>
            </a:pPr>
            <a:r>
              <a:rPr lang="ru-RU" altLang="ru-RU" sz="1800" b="0" dirty="0" smtClean="0">
                <a:solidFill>
                  <a:srgbClr val="89211B"/>
                </a:solidFill>
                <a:latin typeface="Tahoma" pitchFamily="34" charset="0"/>
              </a:rPr>
              <a:t>Внедрение СЭнМ в других организациях УГМК</a:t>
            </a:r>
          </a:p>
          <a:p>
            <a:pPr marL="609600" indent="-609600">
              <a:lnSpc>
                <a:spcPts val="2600"/>
              </a:lnSpc>
              <a:spcAft>
                <a:spcPts val="600"/>
              </a:spcAft>
              <a:buFontTx/>
              <a:buAutoNum type="arabicPeriod"/>
            </a:pPr>
            <a:r>
              <a:rPr lang="ru-RU" altLang="ru-RU" sz="1800" b="0" dirty="0" smtClean="0">
                <a:solidFill>
                  <a:srgbClr val="89211B"/>
                </a:solidFill>
                <a:latin typeface="Tahoma" pitchFamily="34" charset="0"/>
              </a:rPr>
              <a:t>Организация </a:t>
            </a:r>
            <a:r>
              <a:rPr lang="ru-RU" altLang="ru-RU" sz="1800" b="0" dirty="0">
                <a:solidFill>
                  <a:srgbClr val="89211B"/>
                </a:solidFill>
                <a:latin typeface="Tahoma" pitchFamily="34" charset="0"/>
              </a:rPr>
              <a:t>технического учета </a:t>
            </a:r>
            <a:r>
              <a:rPr lang="ru-RU" altLang="ru-RU" sz="1800" b="0" dirty="0" smtClean="0">
                <a:solidFill>
                  <a:srgbClr val="89211B"/>
                </a:solidFill>
                <a:latin typeface="Tahoma" pitchFamily="34" charset="0"/>
              </a:rPr>
              <a:t>и внедрение информационно-аналитических систем энергопотребления</a:t>
            </a:r>
            <a:endParaRPr lang="ru-RU" altLang="ru-RU" sz="1800" b="0" dirty="0">
              <a:solidFill>
                <a:srgbClr val="89211B"/>
              </a:solidFill>
              <a:latin typeface="Tahoma" pitchFamily="34" charset="0"/>
            </a:endParaRPr>
          </a:p>
          <a:p>
            <a:pPr marL="609600" indent="-609600">
              <a:lnSpc>
                <a:spcPts val="2600"/>
              </a:lnSpc>
              <a:spcAft>
                <a:spcPts val="600"/>
              </a:spcAft>
              <a:buFontTx/>
              <a:buAutoNum type="arabicPeriod"/>
            </a:pPr>
            <a:r>
              <a:rPr lang="ru-RU" altLang="ru-RU" sz="1800" b="0" dirty="0" smtClean="0">
                <a:solidFill>
                  <a:srgbClr val="89211B"/>
                </a:solidFill>
                <a:latin typeface="Tahoma" pitchFamily="34" charset="0"/>
              </a:rPr>
              <a:t>Нормирование энергоресурсов</a:t>
            </a:r>
          </a:p>
          <a:p>
            <a:pPr marL="609600" indent="-609600">
              <a:lnSpc>
                <a:spcPts val="2600"/>
              </a:lnSpc>
              <a:spcAft>
                <a:spcPts val="600"/>
              </a:spcAft>
              <a:buFontTx/>
              <a:buAutoNum type="arabicPeriod"/>
            </a:pPr>
            <a:r>
              <a:rPr lang="ru-RU" altLang="ru-RU" sz="1800" b="0" dirty="0" smtClean="0">
                <a:solidFill>
                  <a:srgbClr val="89211B"/>
                </a:solidFill>
                <a:latin typeface="Tahoma" pitchFamily="34" charset="0"/>
              </a:rPr>
              <a:t>Обучение, мотивация и вовлечение персонала предприятий</a:t>
            </a:r>
            <a:endParaRPr lang="ru-RU" altLang="ru-RU" sz="1800" b="0" dirty="0">
              <a:solidFill>
                <a:srgbClr val="89211B"/>
              </a:solidFill>
              <a:latin typeface="Tahoma" pitchFamily="34" charset="0"/>
            </a:endParaRPr>
          </a:p>
          <a:p>
            <a:pPr marL="609600" indent="-609600">
              <a:lnSpc>
                <a:spcPts val="2600"/>
              </a:lnSpc>
              <a:spcAft>
                <a:spcPts val="600"/>
              </a:spcAft>
              <a:buFontTx/>
              <a:buAutoNum type="arabicPeriod"/>
            </a:pPr>
            <a:r>
              <a:rPr lang="ru-RU" altLang="ru-RU" sz="1800" b="0" dirty="0" smtClean="0">
                <a:solidFill>
                  <a:srgbClr val="89211B"/>
                </a:solidFill>
                <a:latin typeface="Tahoma" pitchFamily="34" charset="0"/>
              </a:rPr>
              <a:t>Стандартизация процессов по энергосбережению (разработка положений, стандартов, руководств и других документов)</a:t>
            </a:r>
            <a:endParaRPr lang="ru-RU" altLang="ru-RU" sz="1800" b="0" dirty="0">
              <a:solidFill>
                <a:srgbClr val="89211B"/>
              </a:solidFill>
              <a:latin typeface="Tahoma" pitchFamily="34" charset="0"/>
            </a:endParaRPr>
          </a:p>
          <a:p>
            <a:pPr marL="609600" indent="-609600">
              <a:lnSpc>
                <a:spcPts val="2600"/>
              </a:lnSpc>
              <a:spcAft>
                <a:spcPts val="600"/>
              </a:spcAft>
              <a:buFontTx/>
              <a:buAutoNum type="arabicPeriod"/>
            </a:pPr>
            <a:r>
              <a:rPr lang="ru-RU" altLang="ru-RU" sz="1800" b="0" dirty="0" smtClean="0">
                <a:solidFill>
                  <a:srgbClr val="89211B"/>
                </a:solidFill>
                <a:latin typeface="Tahoma" pitchFamily="34" charset="0"/>
              </a:rPr>
              <a:t>Анализ </a:t>
            </a:r>
            <a:r>
              <a:rPr lang="ru-RU" altLang="ru-RU" sz="1800" b="0" dirty="0">
                <a:solidFill>
                  <a:srgbClr val="89211B"/>
                </a:solidFill>
                <a:latin typeface="Tahoma" pitchFamily="34" charset="0"/>
              </a:rPr>
              <a:t>энергетических резервов и </a:t>
            </a:r>
            <a:r>
              <a:rPr lang="ru-RU" altLang="ru-RU" sz="1800" b="0" dirty="0" smtClean="0">
                <a:solidFill>
                  <a:srgbClr val="89211B"/>
                </a:solidFill>
                <a:latin typeface="Tahoma" pitchFamily="34" charset="0"/>
              </a:rPr>
              <a:t>максимальная утилизация </a:t>
            </a:r>
            <a:r>
              <a:rPr lang="ru-RU" altLang="ru-RU" sz="1800" b="0" dirty="0">
                <a:solidFill>
                  <a:srgbClr val="89211B"/>
                </a:solidFill>
                <a:latin typeface="Tahoma" pitchFamily="34" charset="0"/>
              </a:rPr>
              <a:t>ВЭР</a:t>
            </a:r>
          </a:p>
          <a:p>
            <a:pPr marL="609600" indent="-609600">
              <a:lnSpc>
                <a:spcPts val="2600"/>
              </a:lnSpc>
              <a:spcAft>
                <a:spcPts val="600"/>
              </a:spcAft>
              <a:buFontTx/>
              <a:buAutoNum type="arabicPeriod"/>
            </a:pPr>
            <a:r>
              <a:rPr lang="ru-RU" altLang="ru-RU" sz="1800" b="0" dirty="0">
                <a:solidFill>
                  <a:srgbClr val="89211B"/>
                </a:solidFill>
                <a:latin typeface="Tahoma" pitchFamily="34" charset="0"/>
              </a:rPr>
              <a:t>Строительство объектов собственной </a:t>
            </a:r>
            <a:r>
              <a:rPr lang="ru-RU" altLang="ru-RU" sz="1800" b="0" dirty="0" smtClean="0">
                <a:solidFill>
                  <a:srgbClr val="89211B"/>
                </a:solidFill>
                <a:latin typeface="Tahoma" pitchFamily="34" charset="0"/>
              </a:rPr>
              <a:t>генерации на основе </a:t>
            </a:r>
            <a:r>
              <a:rPr lang="ru-RU" altLang="ru-RU" sz="1800" b="0" dirty="0" err="1" smtClean="0">
                <a:solidFill>
                  <a:srgbClr val="89211B"/>
                </a:solidFill>
                <a:latin typeface="Tahoma" pitchFamily="34" charset="0"/>
              </a:rPr>
              <a:t>когенерации</a:t>
            </a:r>
            <a:r>
              <a:rPr lang="ru-RU" altLang="ru-RU" sz="1400" b="0" dirty="0" smtClean="0">
                <a:solidFill>
                  <a:srgbClr val="89211B"/>
                </a:solidFill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608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E97600"/>
                </a:solidFill>
              </a:rPr>
              <a:t>Спасибо за внимание!</a:t>
            </a:r>
            <a:endParaRPr lang="ru-RU" sz="5400" b="1" dirty="0">
              <a:solidFill>
                <a:srgbClr val="E976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7525" y="5130824"/>
            <a:ext cx="8496943" cy="165576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Контакты для обратной связи:</a:t>
            </a:r>
          </a:p>
          <a:p>
            <a:pPr algn="ctr"/>
            <a:r>
              <a:rPr lang="ru-RU" sz="2200" dirty="0" smtClean="0"/>
              <a:t>+7 (343) 283-03-06</a:t>
            </a:r>
          </a:p>
          <a:p>
            <a:pPr algn="ctr"/>
            <a:r>
              <a:rPr lang="en-US" sz="2200" dirty="0" smtClean="0"/>
              <a:t>a.papchenkov@ugmk.com</a:t>
            </a:r>
            <a:endParaRPr lang="ru-RU" sz="2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56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1540" y="50131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160463" y="260648"/>
            <a:ext cx="770572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80000"/>
              </a:lnSpc>
              <a:buFontTx/>
              <a:buNone/>
            </a:pPr>
            <a:r>
              <a:rPr lang="ru-RU" altLang="ru-RU" sz="2700" dirty="0">
                <a:ea typeface="+mj-ea"/>
                <a:cs typeface="Arial" panose="020B0604020202020204" pitchFamily="34" charset="0"/>
              </a:rPr>
              <a:t>Актуальность </a:t>
            </a:r>
            <a:r>
              <a:rPr lang="ru-RU" altLang="ru-RU" sz="2700" dirty="0" smtClean="0">
                <a:ea typeface="+mj-ea"/>
                <a:cs typeface="Arial" panose="020B0604020202020204" pitchFamily="34" charset="0"/>
              </a:rPr>
              <a:t>деятельности по повышению </a:t>
            </a:r>
            <a:r>
              <a:rPr lang="ru-RU" altLang="ru-RU" sz="2700" dirty="0">
                <a:ea typeface="+mj-ea"/>
                <a:cs typeface="Arial" panose="020B0604020202020204" pitchFamily="34" charset="0"/>
              </a:rPr>
              <a:t>энергетической эффективности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23528" y="1133475"/>
            <a:ext cx="8655942" cy="634020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600" dirty="0">
                <a:solidFill>
                  <a:srgbClr val="89211B"/>
                </a:solidFill>
              </a:rPr>
              <a:t>   Затраты на ТЭР в 2015 г. – </a:t>
            </a:r>
            <a:r>
              <a:rPr lang="ru-RU" altLang="ru-RU" sz="1600" dirty="0" smtClean="0">
                <a:solidFill>
                  <a:srgbClr val="89211B"/>
                </a:solidFill>
              </a:rPr>
              <a:t>более 17 </a:t>
            </a:r>
            <a:r>
              <a:rPr lang="ru-RU" altLang="ru-RU" sz="1600" dirty="0">
                <a:solidFill>
                  <a:srgbClr val="89211B"/>
                </a:solidFill>
              </a:rPr>
              <a:t>млрд. руб</a:t>
            </a:r>
            <a:r>
              <a:rPr lang="ru-RU" altLang="ru-RU" sz="1600" dirty="0" smtClean="0">
                <a:solidFill>
                  <a:srgbClr val="89211B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ru-RU" altLang="ru-RU" sz="1600" dirty="0" smtClean="0">
                <a:solidFill>
                  <a:srgbClr val="89211B"/>
                </a:solidFill>
              </a:rPr>
              <a:t>   Доля ТЭР в себестоимости продукции – 11,6%</a:t>
            </a:r>
            <a:endParaRPr lang="ru-RU" altLang="ru-RU" sz="1600" dirty="0">
              <a:solidFill>
                <a:srgbClr val="89211B"/>
              </a:solidFill>
            </a:endParaRPr>
          </a:p>
        </p:txBody>
      </p:sp>
      <p:graphicFrame>
        <p:nvGraphicFramePr>
          <p:cNvPr id="21" name="Диаграмма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72037210"/>
              </p:ext>
            </p:extLst>
          </p:nvPr>
        </p:nvGraphicFramePr>
        <p:xfrm>
          <a:off x="539552" y="2494061"/>
          <a:ext cx="3671888" cy="2951163"/>
        </p:xfrm>
        <a:graphic>
          <a:graphicData uri="http://schemas.openxmlformats.org/presentationml/2006/ole">
            <p:oleObj spid="_x0000_s2059" name="Диаграмма" r:id="rId4" imgW="3273836" imgH="2847079" progId="Excel.Sheet.8">
              <p:embed/>
            </p:oleObj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3528" y="1825079"/>
            <a:ext cx="8655943" cy="307777"/>
          </a:xfrm>
          <a:prstGeom prst="rect">
            <a:avLst/>
          </a:prstGeom>
          <a:solidFill>
            <a:srgbClr val="EB891B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400" dirty="0">
                <a:solidFill>
                  <a:srgbClr val="89211B"/>
                </a:solidFill>
              </a:rPr>
              <a:t> </a:t>
            </a:r>
            <a:r>
              <a:rPr lang="ru-RU" altLang="ru-RU" sz="1400" dirty="0" smtClean="0">
                <a:solidFill>
                  <a:srgbClr val="89211B"/>
                </a:solidFill>
              </a:rPr>
              <a:t>Значимые </a:t>
            </a:r>
            <a:r>
              <a:rPr lang="ru-RU" altLang="ru-RU" sz="1400" dirty="0">
                <a:solidFill>
                  <a:srgbClr val="89211B"/>
                </a:solidFill>
              </a:rPr>
              <a:t>затраты – целесообразно оптимизировать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367847" y="2204864"/>
            <a:ext cx="4611623" cy="1298817"/>
          </a:xfrm>
          <a:prstGeom prst="rect">
            <a:avLst/>
          </a:prstGeom>
          <a:solidFill>
            <a:srgbClr val="FFCC99">
              <a:alpha val="50196"/>
            </a:srgbClr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rgbClr val="89211B"/>
                </a:solidFill>
              </a:rPr>
              <a:t>За период 2010-2014 гг. затраты на энергоресурсы предприятий УГМК существенно выросли:</a:t>
            </a:r>
          </a:p>
          <a:p>
            <a:pPr marL="171450" indent="-171450">
              <a:defRPr/>
            </a:pPr>
            <a:r>
              <a:rPr lang="ru-RU" altLang="ru-RU" sz="1400" b="0" dirty="0" smtClean="0">
                <a:solidFill>
                  <a:srgbClr val="89211B"/>
                </a:solidFill>
              </a:rPr>
              <a:t>электроэнергия на 3,8 млрд. </a:t>
            </a:r>
            <a:r>
              <a:rPr lang="ru-RU" altLang="ru-RU" sz="1400" b="0" dirty="0" err="1" smtClean="0">
                <a:solidFill>
                  <a:srgbClr val="89211B"/>
                </a:solidFill>
              </a:rPr>
              <a:t>руб</a:t>
            </a:r>
            <a:r>
              <a:rPr lang="ru-RU" altLang="ru-RU" sz="1400" b="0" dirty="0" smtClean="0">
                <a:solidFill>
                  <a:srgbClr val="89211B"/>
                </a:solidFill>
              </a:rPr>
              <a:t> (40%)</a:t>
            </a:r>
          </a:p>
          <a:p>
            <a:pPr marL="171450" indent="-171450">
              <a:defRPr/>
            </a:pPr>
            <a:r>
              <a:rPr lang="ru-RU" altLang="ru-RU" sz="1400" b="0" dirty="0" smtClean="0">
                <a:solidFill>
                  <a:srgbClr val="89211B"/>
                </a:solidFill>
              </a:rPr>
              <a:t>природный газ на 1,1 млрд. </a:t>
            </a:r>
            <a:r>
              <a:rPr lang="ru-RU" altLang="ru-RU" sz="1400" b="0" dirty="0" err="1" smtClean="0">
                <a:solidFill>
                  <a:srgbClr val="89211B"/>
                </a:solidFill>
              </a:rPr>
              <a:t>руб</a:t>
            </a:r>
            <a:r>
              <a:rPr lang="ru-RU" altLang="ru-RU" sz="1400" b="0" dirty="0" smtClean="0">
                <a:solidFill>
                  <a:srgbClr val="89211B"/>
                </a:solidFill>
              </a:rPr>
              <a:t> (48%)</a:t>
            </a:r>
          </a:p>
          <a:p>
            <a:pPr marL="171450" indent="-171450">
              <a:defRPr/>
            </a:pPr>
            <a:r>
              <a:rPr lang="ru-RU" altLang="ru-RU" sz="1400" b="0" dirty="0" smtClean="0">
                <a:solidFill>
                  <a:srgbClr val="89211B"/>
                </a:solidFill>
              </a:rPr>
              <a:t>энергоресурсы всего на 5,2 млрд. </a:t>
            </a:r>
            <a:r>
              <a:rPr lang="ru-RU" altLang="ru-RU" sz="1400" b="0" dirty="0" err="1" smtClean="0">
                <a:solidFill>
                  <a:srgbClr val="89211B"/>
                </a:solidFill>
              </a:rPr>
              <a:t>руб</a:t>
            </a:r>
            <a:r>
              <a:rPr lang="ru-RU" altLang="ru-RU" sz="1400" b="0" dirty="0" smtClean="0">
                <a:solidFill>
                  <a:srgbClr val="89211B"/>
                </a:solidFill>
              </a:rPr>
              <a:t> (42%)</a:t>
            </a:r>
            <a:endParaRPr lang="ru-RU" altLang="ru-RU" sz="1400" dirty="0" smtClean="0">
              <a:solidFill>
                <a:srgbClr val="89211B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349780" y="3573016"/>
            <a:ext cx="4629690" cy="461962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200" dirty="0">
                <a:solidFill>
                  <a:srgbClr val="89211B"/>
                </a:solidFill>
              </a:rPr>
              <a:t>В соответствии с прогнозом Минэкономразвития РФ на 2016-2018 </a:t>
            </a:r>
            <a:r>
              <a:rPr lang="ru-RU" altLang="ru-RU" sz="1200" dirty="0" err="1">
                <a:solidFill>
                  <a:srgbClr val="89211B"/>
                </a:solidFill>
              </a:rPr>
              <a:t>гг</a:t>
            </a:r>
            <a:r>
              <a:rPr lang="ru-RU" altLang="ru-RU" sz="1200" dirty="0">
                <a:solidFill>
                  <a:srgbClr val="89211B"/>
                </a:solidFill>
              </a:rPr>
              <a:t> ожидается следующий рост тарифов: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23528" y="5589240"/>
            <a:ext cx="8766497" cy="276999"/>
          </a:xfrm>
          <a:prstGeom prst="rect">
            <a:avLst/>
          </a:prstGeom>
          <a:solidFill>
            <a:srgbClr val="EB891B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200" dirty="0">
                <a:solidFill>
                  <a:srgbClr val="89211B"/>
                </a:solidFill>
              </a:rPr>
              <a:t>Только за счет роста тарифов затраты на ТЭР в 2018 г. составят 21,5 млрд. руб.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3528" y="5882730"/>
            <a:ext cx="8768085" cy="498598"/>
          </a:xfrm>
          <a:prstGeom prst="rect">
            <a:avLst/>
          </a:prstGeom>
          <a:solidFill>
            <a:srgbClr val="EB891B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200" dirty="0" smtClean="0">
                <a:solidFill>
                  <a:srgbClr val="89211B"/>
                </a:solidFill>
              </a:rPr>
              <a:t>Одной из задач УГМК в </a:t>
            </a:r>
            <a:r>
              <a:rPr lang="ru-RU" altLang="ru-RU" sz="1200" dirty="0">
                <a:solidFill>
                  <a:srgbClr val="89211B"/>
                </a:solidFill>
              </a:rPr>
              <a:t>области энергоэффективности –</a:t>
            </a:r>
          </a:p>
          <a:p>
            <a:pPr>
              <a:buFontTx/>
              <a:buNone/>
            </a:pPr>
            <a:r>
              <a:rPr lang="ru-RU" altLang="ru-RU" sz="1200" dirty="0">
                <a:solidFill>
                  <a:srgbClr val="89211B"/>
                </a:solidFill>
              </a:rPr>
              <a:t>компенсация </a:t>
            </a:r>
            <a:r>
              <a:rPr lang="ru-RU" altLang="ru-RU" sz="1200" dirty="0" smtClean="0">
                <a:solidFill>
                  <a:srgbClr val="89211B"/>
                </a:solidFill>
              </a:rPr>
              <a:t>издержек за счет внедрения эффективно функционирующей системы энергоменеджмента</a:t>
            </a:r>
            <a:endParaRPr lang="ru-RU" altLang="ru-RU" sz="1200" dirty="0">
              <a:solidFill>
                <a:srgbClr val="89211B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906277"/>
              </p:ext>
            </p:extLst>
          </p:nvPr>
        </p:nvGraphicFramePr>
        <p:xfrm>
          <a:off x="4349780" y="4074666"/>
          <a:ext cx="4629690" cy="1371900"/>
        </p:xfrm>
        <a:graphic>
          <a:graphicData uri="http://schemas.openxmlformats.org/drawingml/2006/table">
            <a:tbl>
              <a:tblPr/>
              <a:tblGrid>
                <a:gridCol w="2171597"/>
                <a:gridCol w="769637"/>
                <a:gridCol w="767943"/>
                <a:gridCol w="920513"/>
              </a:tblGrid>
              <a:tr h="396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 энергоресурса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396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Индексация тарифов на э/энергию, %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8,5-9,2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7,5-8,5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7,5-8,5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  <a:tr h="376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Индексация тарифов на газ, %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814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T="45770" marB="457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518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1540" y="50131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71601" y="260648"/>
            <a:ext cx="7894588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80000"/>
              </a:lnSpc>
              <a:buNone/>
            </a:pPr>
            <a:r>
              <a:rPr lang="ru-RU" altLang="ru-RU" sz="2500" dirty="0" smtClean="0">
                <a:ea typeface="+mj-ea"/>
                <a:cs typeface="Arial" panose="020B0604020202020204" pitchFamily="34" charset="0"/>
              </a:rPr>
              <a:t>Основные </a:t>
            </a:r>
            <a:r>
              <a:rPr lang="ru-RU" altLang="ru-RU" sz="2500" dirty="0">
                <a:ea typeface="+mj-ea"/>
                <a:cs typeface="Arial" panose="020B0604020202020204" pitchFamily="34" charset="0"/>
              </a:rPr>
              <a:t>направления деятельности компании в области энергосбережения и повышения энергетической эффективности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ru-RU" altLang="ru-RU" sz="2500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51520" y="1484784"/>
            <a:ext cx="8727950" cy="4604337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609600" indent="-609600" fontAlgn="auto">
              <a:spcAft>
                <a:spcPts val="600"/>
              </a:spcAft>
              <a:buFont typeface="Wingdings" pitchFamily="2" charset="2"/>
              <a:buAutoNum type="arabicPeriod"/>
            </a:pPr>
            <a:endParaRPr lang="ru-RU" altLang="ru-RU" sz="1800" dirty="0" smtClean="0">
              <a:solidFill>
                <a:srgbClr val="89211B"/>
              </a:solidFill>
            </a:endParaRPr>
          </a:p>
          <a:p>
            <a:pPr marL="609600" indent="-433388" fontAlgn="auto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ru-RU" sz="1800" dirty="0" smtClean="0">
                <a:solidFill>
                  <a:srgbClr val="89211B"/>
                </a:solidFill>
              </a:rPr>
              <a:t>Проведение </a:t>
            </a:r>
            <a:r>
              <a:rPr lang="ru-RU" altLang="ru-RU" sz="1800" dirty="0">
                <a:solidFill>
                  <a:srgbClr val="89211B"/>
                </a:solidFill>
              </a:rPr>
              <a:t>энергетического аудита (более 35 предприятий)</a:t>
            </a:r>
          </a:p>
          <a:p>
            <a:pPr marL="609600" indent="-433388" fontAlgn="auto">
              <a:spcAft>
                <a:spcPts val="600"/>
              </a:spcAft>
              <a:buFont typeface="Wingdings" pitchFamily="2" charset="2"/>
              <a:buAutoNum type="arabicPeriod" startAt="2"/>
            </a:pPr>
            <a:r>
              <a:rPr lang="ru-RU" altLang="ru-RU" sz="1800" dirty="0">
                <a:solidFill>
                  <a:srgbClr val="89211B"/>
                </a:solidFill>
              </a:rPr>
              <a:t>Составление энергетических паспортов, зарегистрированных в СРО и направленных в Минэнерго РФ </a:t>
            </a:r>
            <a:r>
              <a:rPr lang="ru-RU" altLang="ru-RU" sz="1800" dirty="0" smtClean="0">
                <a:solidFill>
                  <a:srgbClr val="89211B"/>
                </a:solidFill>
              </a:rPr>
              <a:t>(более 30 </a:t>
            </a:r>
            <a:r>
              <a:rPr lang="ru-RU" altLang="ru-RU" sz="1800" dirty="0">
                <a:solidFill>
                  <a:srgbClr val="89211B"/>
                </a:solidFill>
              </a:rPr>
              <a:t>предприятий)</a:t>
            </a:r>
          </a:p>
          <a:p>
            <a:pPr marL="609600" indent="-433388" fontAlgn="auto">
              <a:spcAft>
                <a:spcPts val="600"/>
              </a:spcAft>
              <a:buFont typeface="Wingdings" pitchFamily="2" charset="2"/>
              <a:buAutoNum type="arabicPeriod" startAt="2"/>
            </a:pPr>
            <a:r>
              <a:rPr lang="ru-RU" altLang="ru-RU" sz="1800" dirty="0">
                <a:solidFill>
                  <a:srgbClr val="89211B"/>
                </a:solidFill>
              </a:rPr>
              <a:t>Разработка программ по энергосбережению на 3-х летний период 2015 -2017 г.г.</a:t>
            </a:r>
          </a:p>
          <a:p>
            <a:pPr marL="609600" indent="-433388" fontAlgn="auto">
              <a:spcAft>
                <a:spcPts val="600"/>
              </a:spcAft>
              <a:buFont typeface="Wingdings" pitchFamily="2" charset="2"/>
              <a:buAutoNum type="arabicPeriod" startAt="2"/>
            </a:pPr>
            <a:r>
              <a:rPr lang="ru-RU" altLang="ru-RU" sz="1800" dirty="0">
                <a:solidFill>
                  <a:srgbClr val="89211B"/>
                </a:solidFill>
              </a:rPr>
              <a:t>Введение систем коммерческого учета – АСКУЭ для выхода предприятий на ОРЭМ и систем технического учета энергоресурсов – АСТУЭ для управления энергопотреблением</a:t>
            </a:r>
          </a:p>
          <a:p>
            <a:pPr marL="609600" indent="-433388" fontAlgn="auto">
              <a:spcAft>
                <a:spcPts val="600"/>
              </a:spcAft>
              <a:buFont typeface="Wingdings" pitchFamily="2" charset="2"/>
              <a:buAutoNum type="arabicPeriod" startAt="2"/>
            </a:pPr>
            <a:r>
              <a:rPr lang="ru-RU" altLang="ru-RU" sz="1800" dirty="0">
                <a:solidFill>
                  <a:srgbClr val="89211B"/>
                </a:solidFill>
              </a:rPr>
              <a:t>Внедрение систем энергоменеджмента в организациях УГМК</a:t>
            </a:r>
          </a:p>
          <a:p>
            <a:pPr marL="609600" indent="-433388" fontAlgn="auto">
              <a:spcAft>
                <a:spcPts val="600"/>
              </a:spcAft>
              <a:buFont typeface="Wingdings" pitchFamily="2" charset="2"/>
              <a:buAutoNum type="arabicPeriod" startAt="2"/>
            </a:pPr>
            <a:r>
              <a:rPr lang="ru-RU" altLang="ru-RU" sz="1800" dirty="0">
                <a:solidFill>
                  <a:srgbClr val="89211B"/>
                </a:solidFill>
              </a:rPr>
              <a:t>Реализация корпоративной стратегии </a:t>
            </a:r>
            <a:r>
              <a:rPr lang="ru-RU" altLang="ru-RU" sz="1800" dirty="0" smtClean="0">
                <a:solidFill>
                  <a:srgbClr val="89211B"/>
                </a:solidFill>
              </a:rPr>
              <a:t>энергоэффективности УГМК</a:t>
            </a:r>
            <a:r>
              <a:rPr lang="ru-RU" altLang="ru-RU" sz="1400" dirty="0" smtClean="0">
                <a:solidFill>
                  <a:srgbClr val="89211B"/>
                </a:solidFill>
              </a:rPr>
              <a:t> </a:t>
            </a:r>
          </a:p>
          <a:p>
            <a:pPr marL="609600" indent="-609600" fontAlgn="auto">
              <a:spcAft>
                <a:spcPts val="600"/>
              </a:spcAft>
              <a:buFont typeface="Wingdings" pitchFamily="2" charset="2"/>
              <a:buAutoNum type="arabicPeriod" startAt="2"/>
            </a:pPr>
            <a:endParaRPr lang="ru-RU" altLang="ru-RU" sz="1400" dirty="0" smtClean="0">
              <a:solidFill>
                <a:srgbClr val="89211B"/>
              </a:solidFill>
            </a:endParaRPr>
          </a:p>
          <a:p>
            <a:pPr fontAlgn="auto">
              <a:spcAft>
                <a:spcPts val="600"/>
              </a:spcAft>
              <a:buNone/>
            </a:pPr>
            <a:r>
              <a:rPr lang="ru-RU" altLang="ru-RU" sz="1400" dirty="0" smtClean="0">
                <a:solidFill>
                  <a:srgbClr val="89211B"/>
                </a:solidFill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19071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1540" y="50131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07" y="4500570"/>
            <a:ext cx="9072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1800" dirty="0" smtClean="0">
                <a:solidFill>
                  <a:schemeClr val="tx1"/>
                </a:solidFill>
              </a:rPr>
              <a:t>Основные тенденции:</a:t>
            </a:r>
          </a:p>
          <a:p>
            <a:pPr marL="342900" indent="-342900"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Увеличилось количество мероприятий, снизилась их капиталоемкость</a:t>
            </a:r>
          </a:p>
          <a:p>
            <a:pPr marL="342900" indent="-342900"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Добавились новые предприятия участники Программы.</a:t>
            </a:r>
          </a:p>
          <a:p>
            <a:pPr marL="342900" indent="-342900"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Эффективность вложений в энергосбережение снизилась с </a:t>
            </a:r>
            <a:r>
              <a:rPr lang="ru-RU" sz="1800" b="0" dirty="0" smtClean="0">
                <a:solidFill>
                  <a:schemeClr val="tx1"/>
                </a:solidFill>
              </a:rPr>
              <a:t>0,74 </a:t>
            </a:r>
            <a:r>
              <a:rPr lang="ru-RU" sz="1800" b="0" dirty="0" smtClean="0">
                <a:solidFill>
                  <a:schemeClr val="tx1"/>
                </a:solidFill>
              </a:rPr>
              <a:t>до </a:t>
            </a:r>
            <a:r>
              <a:rPr lang="ru-RU" sz="1800" b="0" dirty="0" smtClean="0">
                <a:solidFill>
                  <a:schemeClr val="tx1"/>
                </a:solidFill>
              </a:rPr>
              <a:t>0,3 </a:t>
            </a:r>
            <a:r>
              <a:rPr lang="ru-RU" sz="1800" b="0" dirty="0" smtClean="0">
                <a:solidFill>
                  <a:schemeClr val="tx1"/>
                </a:solidFill>
              </a:rPr>
              <a:t>руб.</a:t>
            </a:r>
            <a:r>
              <a:rPr lang="en-US" sz="1800" b="0" dirty="0" smtClean="0">
                <a:solidFill>
                  <a:schemeClr val="tx1"/>
                </a:solidFill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</a:rPr>
              <a:t>руб.</a:t>
            </a:r>
          </a:p>
          <a:p>
            <a:pPr marL="342900" indent="-342900"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Исключаются мероприятия инвестиционной направленности (с косвенным эффектом по энергосбережению)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71601" y="260648"/>
            <a:ext cx="7894588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80000"/>
              </a:lnSpc>
              <a:buNone/>
            </a:pPr>
            <a:r>
              <a:rPr lang="ru-RU" altLang="ru-RU" sz="2500" dirty="0" smtClean="0">
                <a:ea typeface="+mj-ea"/>
                <a:cs typeface="Arial" panose="020B0604020202020204" pitchFamily="34" charset="0"/>
              </a:rPr>
              <a:t>Результаты реализации Программ по энергосбережению в организациях УГМК</a:t>
            </a:r>
            <a:endParaRPr lang="ru-RU" altLang="ru-RU" sz="2500" dirty="0">
              <a:ea typeface="+mj-ea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ru-RU" altLang="ru-RU" sz="2500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14346" y="292893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Программы за 2015 г.: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предприятий-участников Программы 		33 предприятия;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мероприятий Программы			339 ед.;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Плановые затраты				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447 млн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рублей;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Экономический эффект					320 млн. рублей.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346" y="121442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Программы за 2012-2014 г.г.: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предприятий-участников Программы 		28 предприятий;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мероприятий Программы			486 ед.;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Плановые затраты					950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 рублей;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Экономический эффект 	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1 750 млн. рублей.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9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4645"/>
            <a:ext cx="7056784" cy="6480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2500" dirty="0"/>
              <a:t>Реализация «пилотного» проекта по внедрению СЭнМ </a:t>
            </a:r>
            <a:r>
              <a:rPr lang="ru-RU" altLang="ru-RU" sz="2500" dirty="0" smtClean="0"/>
              <a:t>в </a:t>
            </a:r>
            <a:r>
              <a:rPr lang="ru-RU" altLang="ru-RU" sz="2500" dirty="0" err="1" smtClean="0"/>
              <a:t>АО«Уралэлектромедь</a:t>
            </a:r>
            <a:r>
              <a:rPr lang="ru-RU" altLang="ru-RU" sz="2500" dirty="0"/>
              <a:t>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/>
              <a:t>Казань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март 2016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80134"/>
            <a:ext cx="3713451" cy="5276478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16016" y="1268760"/>
            <a:ext cx="4104456" cy="5062924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900" dirty="0">
                <a:solidFill>
                  <a:srgbClr val="89211B"/>
                </a:solidFill>
              </a:rPr>
              <a:t>Цели и задачи проекта:</a:t>
            </a:r>
          </a:p>
          <a:p>
            <a:pPr marL="88900" indent="2651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89211B"/>
                </a:solidFill>
              </a:rPr>
              <a:t>Построить организационную структуру СЭнМ</a:t>
            </a:r>
          </a:p>
          <a:p>
            <a:pPr marL="88900" indent="2651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89211B"/>
                </a:solidFill>
              </a:rPr>
              <a:t>Реализовать организационные мероприятия по обучению и мотивации и вовлеченности персонала</a:t>
            </a:r>
          </a:p>
          <a:p>
            <a:pPr marL="88900" indent="2651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89211B"/>
                </a:solidFill>
              </a:rPr>
              <a:t>Утвердить </a:t>
            </a:r>
            <a:r>
              <a:rPr lang="ru-RU" sz="1900" b="0" dirty="0" err="1">
                <a:solidFill>
                  <a:srgbClr val="89211B"/>
                </a:solidFill>
              </a:rPr>
              <a:t>Энергополитику</a:t>
            </a:r>
            <a:r>
              <a:rPr lang="ru-RU" sz="1900" b="0" dirty="0">
                <a:solidFill>
                  <a:srgbClr val="89211B"/>
                </a:solidFill>
              </a:rPr>
              <a:t> и разработать основную нормативную документацию по СЭнМ</a:t>
            </a:r>
          </a:p>
          <a:p>
            <a:pPr marL="88900" indent="2651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89211B"/>
                </a:solidFill>
              </a:rPr>
              <a:t>Установить </a:t>
            </a:r>
            <a:r>
              <a:rPr lang="ru-RU" sz="1900" b="0" dirty="0" err="1">
                <a:solidFill>
                  <a:srgbClr val="89211B"/>
                </a:solidFill>
              </a:rPr>
              <a:t>энергоцели</a:t>
            </a:r>
            <a:endParaRPr lang="ru-RU" sz="1900" b="0" dirty="0">
              <a:solidFill>
                <a:srgbClr val="89211B"/>
              </a:solidFill>
            </a:endParaRPr>
          </a:p>
          <a:p>
            <a:pPr marL="88900" indent="2651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900" b="0" dirty="0">
                <a:solidFill>
                  <a:srgbClr val="89211B"/>
                </a:solidFill>
              </a:rPr>
              <a:t>Разработать и реализовать мероприятия по операционным улучшениям для достижения поставленных </a:t>
            </a:r>
            <a:r>
              <a:rPr lang="ru-RU" sz="1900" b="0" dirty="0" smtClean="0">
                <a:solidFill>
                  <a:srgbClr val="89211B"/>
                </a:solidFill>
              </a:rPr>
              <a:t>целей</a:t>
            </a:r>
            <a:r>
              <a:rPr lang="ru-RU" altLang="ru-RU" sz="1900" b="0" dirty="0" smtClean="0">
                <a:solidFill>
                  <a:srgbClr val="89211B"/>
                </a:solidFill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8505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 smtClean="0">
                <a:solidFill>
                  <a:prstClr val="black"/>
                </a:solidFill>
              </a:rPr>
              <a:t>Итоги </a:t>
            </a:r>
            <a:r>
              <a:rPr lang="ru-RU" altLang="ru-RU" sz="2500" dirty="0" smtClean="0"/>
              <a:t>«</a:t>
            </a:r>
            <a:r>
              <a:rPr lang="ru-RU" altLang="ru-RU" sz="2500" dirty="0"/>
              <a:t>пилотного» проекта по внедрению СЭнМ в </a:t>
            </a:r>
            <a:r>
              <a:rPr lang="ru-RU" altLang="ru-RU" sz="2500" dirty="0" err="1" smtClean="0"/>
              <a:t>АО«Уралэлектромедь</a:t>
            </a:r>
            <a:r>
              <a:rPr lang="ru-RU" altLang="ru-RU" sz="2500" dirty="0"/>
              <a:t>»</a:t>
            </a:r>
            <a:br>
              <a:rPr lang="ru-RU" altLang="ru-RU" sz="2500" dirty="0"/>
            </a:br>
            <a:endParaRPr lang="ru-RU" sz="25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/>
              <a:t>Казань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март 2016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7707370"/>
              </p:ext>
            </p:extLst>
          </p:nvPr>
        </p:nvGraphicFramePr>
        <p:xfrm>
          <a:off x="467544" y="1209248"/>
          <a:ext cx="8280920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4754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Результаты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2810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Выводы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28104"/>
                    </a:solidFill>
                  </a:tcPr>
                </a:tc>
              </a:tr>
              <a:tr h="4561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азработаны и введены в действие основные элементы СЭнМ: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Энергетическая политика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Опробована методика факторного энергоанализа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Организовано вовлечение технологического персонала в деятельность по повышению энергоэффективности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Для достижения целей в области СЭнМ дополнительно к мероприятиям Программы по энергосбережению и повышению энергетической эффективности разработано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Установлены энергоцели</a:t>
                      </a:r>
                      <a:endParaRPr kumimoji="0" lang="ru-RU" sz="1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504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Определена область функционирования СЭнМ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Разработана и доведена до всех сотрудников политика в области энергетического менеджмента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Проведено обучение специалистов  по организации аудитов СЭнМ, внедрению и реализации СЭнМ, а также деятельности в области повышения энергоэффективности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Определены значительные потребители, влияющие на энергоэффективную работу предприятия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Разработаны операционные мероприятия, направленные на достижение энергоцелей</a:t>
                      </a:r>
                    </a:p>
                  </a:txBody>
                  <a:tcPr>
                    <a:noFill/>
                  </a:tcPr>
                </a:tc>
              </a:tr>
              <a:tr h="347543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98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Реализация проекта </a:t>
            </a:r>
            <a:r>
              <a:rPr lang="ru-RU" dirty="0" smtClean="0"/>
              <a:t>ЮНИДО в УГМК </a:t>
            </a:r>
            <a:r>
              <a:rPr lang="ru-RU" dirty="0"/>
              <a:t>Основные </a:t>
            </a:r>
            <a:r>
              <a:rPr lang="ru-RU" dirty="0" smtClean="0"/>
              <a:t>этапы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0824997"/>
              </p:ext>
            </p:extLst>
          </p:nvPr>
        </p:nvGraphicFramePr>
        <p:xfrm>
          <a:off x="215516" y="1324515"/>
          <a:ext cx="8712968" cy="461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>
                  <a:extLst>
                    <a:ext uri="{9D8B030D-6E8A-4147-A177-3AD203B41FA5}">
                      <a16:colId xmlns="" xmlns:a16="http://schemas.microsoft.com/office/drawing/2014/main" val="1908036097"/>
                    </a:ext>
                  </a:extLst>
                </a:gridCol>
                <a:gridCol w="5724636">
                  <a:extLst>
                    <a:ext uri="{9D8B030D-6E8A-4147-A177-3AD203B41FA5}">
                      <a16:colId xmlns="" xmlns:a16="http://schemas.microsoft.com/office/drawing/2014/main" val="3191061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Этап: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3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Результат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30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0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 0: </a:t>
                      </a:r>
                      <a:r>
                        <a:rPr lang="ru-RU" b="1" baseline="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Коммитмент</a:t>
                      </a:r>
                      <a:endParaRPr lang="ru-RU" b="1" baseline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2014-февраль 2015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рабочей группы по </a:t>
                      </a:r>
                      <a:r>
                        <a:rPr lang="ru-RU" sz="1800" b="0" kern="120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СЭнМ</a:t>
                      </a:r>
                      <a:endParaRPr lang="ru-RU" sz="1800" b="0" kern="12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</a:t>
                      </a:r>
                      <a:r>
                        <a:rPr lang="ru-RU" sz="1800" b="0" kern="120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энергополитики</a:t>
                      </a:r>
                      <a:endParaRPr lang="ru-RU" sz="1800" b="0" kern="12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определение</a:t>
                      </a:r>
                      <a:r>
                        <a:rPr lang="ru-RU" sz="1800" b="0" kern="12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 и границ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распределение ролей и обязанностей</a:t>
                      </a:r>
                      <a:endParaRPr lang="ru-RU" sz="1800" b="0" kern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587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 1: Планирование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 2015-июнь 2015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построение трендов энергопотребления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списков значимых </a:t>
                      </a:r>
                      <a:r>
                        <a:rPr lang="ru-RU" sz="1800" b="0" kern="120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энергопотребителей</a:t>
                      </a:r>
                      <a:r>
                        <a:rPr lang="ru-RU" sz="1800" b="0" kern="12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листов возможностей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плана действий</a:t>
                      </a:r>
                      <a:endParaRPr lang="ru-RU" sz="1800" b="0" kern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696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 2: Внедрение и экзаменационная часть </a:t>
                      </a:r>
                    </a:p>
                    <a:p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2015-февраль</a:t>
                      </a:r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завершение формирования документов </a:t>
                      </a:r>
                      <a:r>
                        <a:rPr lang="ru-RU" sz="1800" b="0" kern="120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СЭнМ</a:t>
                      </a:r>
                      <a:endParaRPr lang="ru-RU" sz="1800" b="0" kern="12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плана</a:t>
                      </a:r>
                      <a:r>
                        <a:rPr lang="ru-RU" sz="1800" b="0" kern="12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измерений и</a:t>
                      </a:r>
                      <a:r>
                        <a:rPr lang="ru-RU" sz="1800" b="0" kern="12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развития АСТУЭ/АСКУЭ</a:t>
                      </a:r>
                      <a:endParaRPr lang="ru-RU" sz="1800" b="0" kern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206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 3: Проверки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 2016-апрель 2016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внутренних аудитов </a:t>
                      </a:r>
                      <a:r>
                        <a:rPr lang="ru-RU" sz="1800" b="0" kern="120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СЭнМ</a:t>
                      </a:r>
                      <a:endParaRPr lang="ru-RU" sz="1800" b="0" kern="12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rgbClr val="DD830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итоговых отчетов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rgbClr val="DD830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отчет высшего руководства предприятий</a:t>
                      </a:r>
                      <a:endParaRPr lang="ru-RU" sz="1800" b="1" kern="1200" dirty="0">
                        <a:solidFill>
                          <a:srgbClr val="DD830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954973"/>
                  </a:ext>
                </a:extLst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pic>
        <p:nvPicPr>
          <p:cNvPr id="5" name="Рисунок 13" descr="logo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80" y="260648"/>
            <a:ext cx="801453" cy="7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22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Показатели предприятий УГМК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Казань, </a:t>
            </a:r>
            <a:r>
              <a:rPr lang="ru-RU" dirty="0" smtClean="0"/>
              <a:t>март 2016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1540" y="50131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3767948"/>
              </p:ext>
            </p:extLst>
          </p:nvPr>
        </p:nvGraphicFramePr>
        <p:xfrm>
          <a:off x="233518" y="1160748"/>
          <a:ext cx="8676964" cy="3581781"/>
        </p:xfrm>
        <a:graphic>
          <a:graphicData uri="http://schemas.openxmlformats.org/drawingml/2006/table">
            <a:tbl>
              <a:tblPr firstRow="1" firstCol="1" bandRow="1"/>
              <a:tblGrid>
                <a:gridCol w="3618402">
                  <a:extLst>
                    <a:ext uri="{9D8B030D-6E8A-4147-A177-3AD203B41FA5}">
                      <a16:colId xmlns="" xmlns:a16="http://schemas.microsoft.com/office/drawing/2014/main" val="4293635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878374755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23797912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402810056"/>
                    </a:ext>
                  </a:extLst>
                </a:gridCol>
                <a:gridCol w="756084">
                  <a:extLst>
                    <a:ext uri="{9D8B030D-6E8A-4147-A177-3AD203B41FA5}">
                      <a16:colId xmlns="" xmlns:a16="http://schemas.microsoft.com/office/drawing/2014/main" val="2822831545"/>
                    </a:ext>
                  </a:extLst>
                </a:gridCol>
                <a:gridCol w="810090">
                  <a:extLst>
                    <a:ext uri="{9D8B030D-6E8A-4147-A177-3AD203B41FA5}">
                      <a16:colId xmlns="" xmlns:a16="http://schemas.microsoft.com/office/drawing/2014/main" val="2674290788"/>
                    </a:ext>
                  </a:extLst>
                </a:gridCol>
              </a:tblGrid>
              <a:tr h="3489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Предприятия УГМК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20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Затраты, млн. руб.</a:t>
                      </a:r>
                    </a:p>
                  </a:txBody>
                  <a:tcPr marL="61322" marR="61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20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Эффект-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ть</a:t>
                      </a:r>
                      <a:endParaRPr lang="ru-RU" sz="1600" b="1" kern="1200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вложений, руб./руб.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20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Цели, %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20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440964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ТЭР 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ПЭ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20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2015</a:t>
                      </a:r>
                      <a:endParaRPr lang="ru-RU" sz="16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20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2016</a:t>
                      </a:r>
                      <a:endParaRPr lang="ru-RU" sz="16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20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8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«УК «Кузбассразрезуголь»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5274191"/>
                  </a:ext>
                </a:extLst>
              </a:tr>
              <a:tr h="1788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«Надеждинский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металлургический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завод»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5953148"/>
                  </a:ext>
                </a:extLst>
              </a:tr>
              <a:tr h="2110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«Электросталь г. Тюмени»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1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1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7161259"/>
                  </a:ext>
                </a:extLst>
              </a:tr>
              <a:tr h="1788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Катур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-Инвест»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1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1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9259700"/>
                  </a:ext>
                </a:extLst>
              </a:tr>
              <a:tr h="1788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«Кировский завод ОЦМ»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24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1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0732355"/>
                  </a:ext>
                </a:extLst>
              </a:tr>
              <a:tr h="1788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«Ревдинский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завод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ОЦМ»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24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1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7005963"/>
                  </a:ext>
                </a:extLst>
              </a:tr>
              <a:tr h="1788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Сухоложское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литье»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23,8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24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1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323713"/>
                  </a:ext>
                </a:extLst>
              </a:tr>
              <a:tr h="510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Шадринский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автоагрегатный завод»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28,9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1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16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3463109"/>
                  </a:ext>
                </a:extLst>
              </a:tr>
              <a:tr h="1788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«Тепличное»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120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288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22" marR="61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24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240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32705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806" y="4848884"/>
            <a:ext cx="8784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Отмечена тенденция к усилению деятельности по энергосбережени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lang="ru-R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реализация Программ </a:t>
            </a:r>
            <a:r>
              <a:rPr lang="ru-RU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«Кировский завод ОЦМ», «Ревдинский </a:t>
            </a:r>
            <a:r>
              <a:rPr lang="ru-RU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 </a:t>
            </a:r>
            <a:r>
              <a:rPr lang="ru-RU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ОЦМ», «</a:t>
            </a:r>
            <a:r>
              <a:rPr 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Сухоложское</a:t>
            </a:r>
            <a:r>
              <a:rPr lang="ru-RU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литье» в связи с модернизацией основного производства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Амбициозная цель «ШААЗ» на 2016 г. обусловлена реализацией проекта развитию малой генерации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программа энергосбережения АО </a:t>
            </a:r>
            <a:r>
              <a:rPr lang="ru-RU"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“Тепличное</a:t>
            </a:r>
            <a:r>
              <a:rPr lang="ru-RU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52320" y="2708920"/>
            <a:ext cx="1333972" cy="1800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3" descr="logo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80" y="260648"/>
            <a:ext cx="801453" cy="7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08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Лидеры энергоффективности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Казань, март 2016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128" y="18448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выставка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ENES-2015: 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проект по энергосбережению и повышению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тепличного хозяйства</a:t>
            </a:r>
          </a:p>
        </p:txBody>
      </p:sp>
      <p:pic>
        <p:nvPicPr>
          <p:cNvPr id="1029" name="Picture 5" descr="http://www.perrotrus.com/upload/iblock/9c7/9c766ea1c2013c0b41e097e2a2c30a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1" y="2894589"/>
            <a:ext cx="4566793" cy="1434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40117" y="1844824"/>
            <a:ext cx="4541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«Итоги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Урала и Сибири –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2015»:  победитель в номинации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Энергоэффективное</a:t>
            </a:r>
            <a:r>
              <a:rPr lang="ru-RU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20" r="14171" b="4025"/>
          <a:stretch/>
        </p:blipFill>
        <p:spPr>
          <a:xfrm>
            <a:off x="4860032" y="2911349"/>
            <a:ext cx="4256037" cy="3433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1580"/>
          <a:stretch/>
        </p:blipFill>
        <p:spPr>
          <a:xfrm>
            <a:off x="1259632" y="3563655"/>
            <a:ext cx="2192330" cy="2789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128" y="1246482"/>
            <a:ext cx="4571999" cy="584775"/>
          </a:xfrm>
          <a:prstGeom prst="rect">
            <a:avLst/>
          </a:prstGeom>
          <a:solidFill>
            <a:srgbClr val="E2750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«Тепличное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1679" y="1248528"/>
            <a:ext cx="4352321" cy="584775"/>
          </a:xfrm>
          <a:prstGeom prst="rect">
            <a:avLst/>
          </a:prstGeom>
          <a:solidFill>
            <a:srgbClr val="E2750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Надеждинский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металлургический завод»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24028" y="1246482"/>
            <a:ext cx="0" cy="5106912"/>
          </a:xfrm>
          <a:prstGeom prst="line">
            <a:avLst/>
          </a:prstGeom>
          <a:ln w="57150">
            <a:solidFill>
              <a:srgbClr val="E275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79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22475</TotalTime>
  <Words>1360</Words>
  <Application>Microsoft Office PowerPoint</Application>
  <PresentationFormat>Экран (4:3)</PresentationFormat>
  <Paragraphs>285</Paragraphs>
  <Slides>18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Специальное оформление</vt:lpstr>
      <vt:lpstr>Диаграмма</vt:lpstr>
      <vt:lpstr>Опыт внедрения СЭнМ в организациях УГМК</vt:lpstr>
      <vt:lpstr>Слайд 2</vt:lpstr>
      <vt:lpstr>Слайд 3</vt:lpstr>
      <vt:lpstr>Слайд 4</vt:lpstr>
      <vt:lpstr>Реализация «пилотного» проекта по внедрению СЭнМ в АО«Уралэлектромедь»</vt:lpstr>
      <vt:lpstr>Итоги «пилотного» проекта по внедрению СЭнМ в АО«Уралэлектромедь» </vt:lpstr>
      <vt:lpstr>Реализация проекта ЮНИДО в УГМК Основные этапы</vt:lpstr>
      <vt:lpstr>Показатели предприятий УГМК</vt:lpstr>
      <vt:lpstr>Лидеры энергоффективности</vt:lpstr>
      <vt:lpstr>Критерии оценки проекта</vt:lpstr>
      <vt:lpstr>Результаты внутреннего аудита СЭнМ АО «Катур-Инвест» </vt:lpstr>
      <vt:lpstr>АО «Катур-Инвест» </vt:lpstr>
      <vt:lpstr>ПАО «Надеждинский металлургический завод» </vt:lpstr>
      <vt:lpstr>ПАО «Надеждинский металлургический завод» </vt:lpstr>
      <vt:lpstr>Барьеры внедрения СЭнМ</vt:lpstr>
      <vt:lpstr>Завершение проекта UNIDO Отчет высшего руководства </vt:lpstr>
      <vt:lpstr>Первоочередные задачи построения системы управления энергоэффективностью  </vt:lpstr>
      <vt:lpstr>Спасибо за внимание!</vt:lpstr>
    </vt:vector>
  </TitlesOfParts>
  <Manager>Нечитайлов В.Ю.</Manager>
  <Company>УГМК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Бизнес-план СМЗ</dc:title>
  <dc:subject>Реализация энергетической стратегии</dc:subject>
  <dc:creator>Л.Мальцев</dc:creator>
  <cp:keywords>стратегия, напрвления, цели, задачи, энергетика, УГМК</cp:keywords>
  <cp:lastModifiedBy>Анатолий</cp:lastModifiedBy>
  <cp:revision>1359</cp:revision>
  <cp:lastPrinted>2016-03-15T07:49:15Z</cp:lastPrinted>
  <dcterms:created xsi:type="dcterms:W3CDTF">1601-01-01T00:00:00Z</dcterms:created>
  <dcterms:modified xsi:type="dcterms:W3CDTF">2016-03-16T05:45:22Z</dcterms:modified>
</cp:coreProperties>
</file>